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9" r:id="rId19"/>
    <p:sldId id="273" r:id="rId20"/>
    <p:sldId id="274" r:id="rId21"/>
    <p:sldId id="275" r:id="rId22"/>
    <p:sldId id="276" r:id="rId23"/>
    <p:sldId id="277" r:id="rId24"/>
    <p:sldId id="278" r:id="rId25"/>
  </p:sldIdLst>
  <p:sldSz cx="12192000" cy="6858000"/>
  <p:notesSz cx="6858000" cy="9144000"/>
  <p:embeddedFontLst>
    <p:embeddedFont>
      <p:font typeface="Lato" panose="020F0502020204030203" pitchFamily="34" charset="0"/>
      <p:regular r:id="rId27"/>
      <p:bold r:id="rId28"/>
      <p:italic r:id="rId29"/>
      <p:boldItalic r:id="rId30"/>
    </p:embeddedFont>
    <p:embeddedFont>
      <p:font typeface="Lato Light" panose="020F0502020204030203" pitchFamily="34" charset="0"/>
      <p:regular r:id="rId31"/>
      <p:bold r:id="rId32"/>
      <p:italic r:id="rId33"/>
      <p:boldItalic r:id="rId34"/>
    </p:embeddedFont>
    <p:embeddedFont>
      <p:font typeface="Poppins" panose="000005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01F0EA8-615E-4090-BE67-BC4838C8F7E2}">
  <a:tblStyle styleId="{601F0EA8-615E-4090-BE67-BC4838C8F7E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hdphoto1.wdp>
</file>

<file path=ppt/media/hdphoto2.wdp>
</file>

<file path=ppt/media/hdphoto3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>
          <a:extLst>
            <a:ext uri="{FF2B5EF4-FFF2-40B4-BE49-F238E27FC236}">
              <a16:creationId xmlns:a16="http://schemas.microsoft.com/office/drawing/2014/main" id="{73C26E72-6F23-F462-FCED-2450E4F7D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1:notes">
            <a:extLst>
              <a:ext uri="{FF2B5EF4-FFF2-40B4-BE49-F238E27FC236}">
                <a16:creationId xmlns:a16="http://schemas.microsoft.com/office/drawing/2014/main" id="{5A6FEC98-4D15-13F9-F597-7CD4556B89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1:notes">
            <a:extLst>
              <a:ext uri="{FF2B5EF4-FFF2-40B4-BE49-F238E27FC236}">
                <a16:creationId xmlns:a16="http://schemas.microsoft.com/office/drawing/2014/main" id="{82E41AC5-FD38-3E7C-2076-72054A3AEB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50975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xperienceleague.adobe.com/en/docs/blueprints-learn/architecture/customer-journeys/campaign-v8/campaign-v8-overview" TargetMode="Externa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jpg"/><Relationship Id="rId7" Type="http://schemas.microsoft.com/office/2007/relationships/hdphoto" Target="../media/hdphoto2.wdp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6.png"/><Relationship Id="rId5" Type="http://schemas.microsoft.com/office/2007/relationships/hdphoto" Target="../media/hdphoto1.wdp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 title="Copilot_20251118_010243.png"/>
          <p:cNvPicPr preferRelativeResize="0"/>
          <p:nvPr/>
        </p:nvPicPr>
        <p:blipFill rotWithShape="1">
          <a:blip r:embed="rId3">
            <a:alphaModFix/>
          </a:blip>
          <a:srcRect t="7813" b="7813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2400538" y="2484090"/>
            <a:ext cx="739092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GOURMET HEAVEN</a:t>
            </a:r>
            <a:endParaRPr/>
          </a:p>
        </p:txBody>
      </p:sp>
      <p:sp>
        <p:nvSpPr>
          <p:cNvPr id="86" name="Google Shape;86;p13"/>
          <p:cNvSpPr txBox="1"/>
          <p:nvPr/>
        </p:nvSpPr>
        <p:spPr>
          <a:xfrm>
            <a:off x="2576512" y="3817590"/>
            <a:ext cx="7038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1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en-US" sz="2200" i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Data-Driven Roadmap to Enhanced Customer Engagement</a:t>
            </a:r>
            <a:endParaRPr sz="2200" i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2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2"/>
          <p:cNvSpPr txBox="1"/>
          <p:nvPr/>
        </p:nvSpPr>
        <p:spPr>
          <a:xfrm>
            <a:off x="6334125" y="1524000"/>
            <a:ext cx="5550693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Behavior &gt; Demographics</a:t>
            </a:r>
            <a:endParaRPr/>
          </a:p>
        </p:txBody>
      </p:sp>
      <p:sp>
        <p:nvSpPr>
          <p:cNvPr id="214" name="Google Shape;214;p22"/>
          <p:cNvSpPr txBox="1"/>
          <p:nvPr/>
        </p:nvSpPr>
        <p:spPr>
          <a:xfrm>
            <a:off x="6334125" y="2095500"/>
            <a:ext cx="5286375" cy="548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The model's "brain" (SHAP analysis) reveals that *what customers do* is more predictive than *who they are*.</a:t>
            </a:r>
            <a:endParaRPr/>
          </a:p>
        </p:txBody>
      </p:sp>
      <p:sp>
        <p:nvSpPr>
          <p:cNvPr id="215" name="Google Shape;215;p22"/>
          <p:cNvSpPr txBox="1"/>
          <p:nvPr/>
        </p:nvSpPr>
        <p:spPr>
          <a:xfrm>
            <a:off x="6810375" y="2815530"/>
            <a:ext cx="48101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Recency: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When was their last visit? This is the #1 predictor.</a:t>
            </a:r>
            <a:endParaRPr/>
          </a:p>
        </p:txBody>
      </p:sp>
      <p:sp>
        <p:nvSpPr>
          <p:cNvPr id="216" name="Google Shape;216;p22"/>
          <p:cNvSpPr txBox="1"/>
          <p:nvPr/>
        </p:nvSpPr>
        <p:spPr>
          <a:xfrm>
            <a:off x="6810375" y="3482280"/>
            <a:ext cx="48101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Store_Share: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What percentage of their purchases are in-store?</a:t>
            </a:r>
            <a:endParaRPr/>
          </a:p>
        </p:txBody>
      </p:sp>
      <p:sp>
        <p:nvSpPr>
          <p:cNvPr id="217" name="Google Shape;217;p22"/>
          <p:cNvSpPr txBox="1"/>
          <p:nvPr/>
        </p:nvSpPr>
        <p:spPr>
          <a:xfrm>
            <a:off x="6810375" y="4149030"/>
            <a:ext cx="481012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Meat: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Do they buy from our meat department?</a:t>
            </a:r>
            <a:endParaRPr/>
          </a:p>
        </p:txBody>
      </p:sp>
      <p:sp>
        <p:nvSpPr>
          <p:cNvPr id="218" name="Google Shape;218;p22"/>
          <p:cNvSpPr txBox="1"/>
          <p:nvPr/>
        </p:nvSpPr>
        <p:spPr>
          <a:xfrm>
            <a:off x="6810375" y="4530030"/>
            <a:ext cx="481012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WebVisits: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How often do they browse our site?</a:t>
            </a:r>
            <a:endParaRPr/>
          </a:p>
        </p:txBody>
      </p:sp>
      <p:sp>
        <p:nvSpPr>
          <p:cNvPr id="219" name="Google Shape;219;p22"/>
          <p:cNvSpPr txBox="1"/>
          <p:nvPr/>
        </p:nvSpPr>
        <p:spPr>
          <a:xfrm>
            <a:off x="6810375" y="4911030"/>
            <a:ext cx="481012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Gold_Prods: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Do they buy specialty/gold products?</a:t>
            </a:r>
            <a:endParaRPr/>
          </a:p>
        </p:txBody>
      </p:sp>
      <p:sp>
        <p:nvSpPr>
          <p:cNvPr id="220" name="Google Shape;220;p22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What Drives a "Yes"? (SHAP Feature Importance)</a:t>
            </a:r>
            <a:endParaRPr/>
          </a:p>
        </p:txBody>
      </p:sp>
      <p:pic>
        <p:nvPicPr>
          <p:cNvPr id="221" name="Google Shape;221;p22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24625" y="286315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2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24625" y="352990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2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24625" y="419665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2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24625" y="457765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2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24625" y="495865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380700"/>
            <a:ext cx="6086774" cy="43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3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3"/>
          <p:cNvSpPr txBox="1"/>
          <p:nvPr/>
        </p:nvSpPr>
        <p:spPr>
          <a:xfrm>
            <a:off x="571500" y="1524000"/>
            <a:ext cx="5550693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Targeting Recency</a:t>
            </a:r>
            <a:endParaRPr/>
          </a:p>
        </p:txBody>
      </p:sp>
      <p:sp>
        <p:nvSpPr>
          <p:cNvPr id="233" name="Google Shape;233;p23"/>
          <p:cNvSpPr txBox="1"/>
          <p:nvPr/>
        </p:nvSpPr>
        <p:spPr>
          <a:xfrm>
            <a:off x="571500" y="2095500"/>
            <a:ext cx="5286375" cy="82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The model's #1 predictor, </a:t>
            </a: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Recency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, gives us a clear window for action. A customer's likelihood to accept an offer drops dramatically after </a:t>
            </a: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25 days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/>
          </a:p>
        </p:txBody>
      </p:sp>
      <p:sp>
        <p:nvSpPr>
          <p:cNvPr id="234" name="Google Shape;234;p23"/>
          <p:cNvSpPr txBox="1"/>
          <p:nvPr/>
        </p:nvSpPr>
        <p:spPr>
          <a:xfrm>
            <a:off x="857250" y="3089820"/>
            <a:ext cx="50006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The SHAP plot shows a high positive impact (value &gt; 0) for customers with a Recency of 0-25 days.</a:t>
            </a:r>
            <a:endParaRPr/>
          </a:p>
        </p:txBody>
      </p:sp>
      <p:sp>
        <p:nvSpPr>
          <p:cNvPr id="235" name="Google Shape;235;p23"/>
          <p:cNvSpPr txBox="1"/>
          <p:nvPr/>
        </p:nvSpPr>
        <p:spPr>
          <a:xfrm>
            <a:off x="857250" y="3804195"/>
            <a:ext cx="50006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After 25 days, the impact becomes strongly negative (value &lt; 0).</a:t>
            </a:r>
            <a:endParaRPr/>
          </a:p>
        </p:txBody>
      </p:sp>
      <p:sp>
        <p:nvSpPr>
          <p:cNvPr id="236" name="Google Shape;236;p23"/>
          <p:cNvSpPr txBox="1"/>
          <p:nvPr/>
        </p:nvSpPr>
        <p:spPr>
          <a:xfrm>
            <a:off x="857250" y="4518570"/>
            <a:ext cx="500062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Strategy: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We must deploy campaigns to target customers *before* this 25-day window closes. For customers outside it, a different "reactivation" strategy is needed.</a:t>
            </a:r>
            <a:endParaRPr/>
          </a:p>
        </p:txBody>
      </p:sp>
      <p:sp>
        <p:nvSpPr>
          <p:cNvPr id="237" name="Google Shape;237;p23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Deep Dive: The 25-Day "Golden Window"</a:t>
            </a:r>
            <a:endParaRPr/>
          </a:p>
        </p:txBody>
      </p:sp>
      <p:pic>
        <p:nvPicPr>
          <p:cNvPr id="238" name="Google Shape;238;p23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313744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3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3851820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3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456619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7876" y="1524000"/>
            <a:ext cx="6315076" cy="437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24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4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4"/>
          <p:cNvSpPr txBox="1"/>
          <p:nvPr/>
        </p:nvSpPr>
        <p:spPr>
          <a:xfrm>
            <a:off x="940355" y="2505075"/>
            <a:ext cx="10311288" cy="100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5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Strategic Recommendations</a:t>
            </a:r>
            <a:endParaRPr/>
          </a:p>
        </p:txBody>
      </p:sp>
      <p:sp>
        <p:nvSpPr>
          <p:cNvPr id="249" name="Google Shape;249;p24"/>
          <p:cNvSpPr txBox="1"/>
          <p:nvPr/>
        </p:nvSpPr>
        <p:spPr>
          <a:xfrm>
            <a:off x="2976562" y="3609975"/>
            <a:ext cx="62388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From Insights to Actionable, Data-Driven Strategy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25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5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2528887"/>
            <a:ext cx="2619375" cy="27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5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81375" y="2528887"/>
            <a:ext cx="2619375" cy="27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5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191250" y="2528887"/>
            <a:ext cx="2619375" cy="27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5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001125" y="2528887"/>
            <a:ext cx="2619375" cy="275272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5"/>
          <p:cNvSpPr txBox="1"/>
          <p:nvPr/>
        </p:nvSpPr>
        <p:spPr>
          <a:xfrm>
            <a:off x="716041" y="3462337"/>
            <a:ext cx="2330291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1. Target High-Value Segments</a:t>
            </a:r>
            <a:endParaRPr/>
          </a:p>
        </p:txBody>
      </p:sp>
      <p:sp>
        <p:nvSpPr>
          <p:cNvPr id="260" name="Google Shape;260;p25"/>
          <p:cNvSpPr txBox="1"/>
          <p:nvPr/>
        </p:nvSpPr>
        <p:spPr>
          <a:xfrm>
            <a:off x="771525" y="4252912"/>
            <a:ext cx="22193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Prioritize all campaigns for customers with income &gt;$75k and high recency (0-25 days).</a:t>
            </a:r>
            <a:endParaRPr/>
          </a:p>
        </p:txBody>
      </p:sp>
      <p:sp>
        <p:nvSpPr>
          <p:cNvPr id="261" name="Google Shape;261;p25"/>
          <p:cNvSpPr txBox="1"/>
          <p:nvPr/>
        </p:nvSpPr>
        <p:spPr>
          <a:xfrm>
            <a:off x="3525916" y="3462337"/>
            <a:ext cx="2330291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2. Personalize Product Bundles</a:t>
            </a:r>
            <a:endParaRPr/>
          </a:p>
        </p:txBody>
      </p:sp>
      <p:sp>
        <p:nvSpPr>
          <p:cNvPr id="262" name="Google Shape;262;p25"/>
          <p:cNvSpPr txBox="1"/>
          <p:nvPr/>
        </p:nvSpPr>
        <p:spPr>
          <a:xfrm>
            <a:off x="3581400" y="4252912"/>
            <a:ext cx="22193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Stop one-size-fits-all. Create "Wine &amp; Meat" bundles and separate offers for households *with teens*.</a:t>
            </a:r>
            <a:endParaRPr/>
          </a:p>
        </p:txBody>
      </p:sp>
      <p:sp>
        <p:nvSpPr>
          <p:cNvPr id="263" name="Google Shape;263;p25"/>
          <p:cNvSpPr txBox="1"/>
          <p:nvPr/>
        </p:nvSpPr>
        <p:spPr>
          <a:xfrm>
            <a:off x="6335791" y="3462337"/>
            <a:ext cx="2330291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3. Build a Reactivation Strategy</a:t>
            </a:r>
            <a:endParaRPr/>
          </a:p>
        </p:txBody>
      </p:sp>
      <p:sp>
        <p:nvSpPr>
          <p:cNvPr id="264" name="Google Shape;264;p25"/>
          <p:cNvSpPr txBox="1"/>
          <p:nvPr/>
        </p:nvSpPr>
        <p:spPr>
          <a:xfrm>
            <a:off x="6391275" y="4252912"/>
            <a:ext cx="22193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For customers with Recency &gt; 25 days, deploy a specific "Welcome Back" campaign to re-engage them.</a:t>
            </a:r>
            <a:endParaRPr/>
          </a:p>
        </p:txBody>
      </p:sp>
      <p:sp>
        <p:nvSpPr>
          <p:cNvPr id="265" name="Google Shape;265;p25"/>
          <p:cNvSpPr txBox="1"/>
          <p:nvPr/>
        </p:nvSpPr>
        <p:spPr>
          <a:xfrm>
            <a:off x="9145666" y="3462337"/>
            <a:ext cx="2330291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4. Optimize Channel Focus</a:t>
            </a:r>
            <a:endParaRPr/>
          </a:p>
        </p:txBody>
      </p:sp>
      <p:sp>
        <p:nvSpPr>
          <p:cNvPr id="266" name="Google Shape;266;p25"/>
          <p:cNvSpPr txBox="1"/>
          <p:nvPr/>
        </p:nvSpPr>
        <p:spPr>
          <a:xfrm>
            <a:off x="9201150" y="4252912"/>
            <a:ext cx="22193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Nurture high-profit Catalog &amp; Web users. Focus in-store promotions on key drivers: Wine &amp; Meat.</a:t>
            </a:r>
            <a:endParaRPr/>
          </a:p>
        </p:txBody>
      </p:sp>
      <p:pic>
        <p:nvPicPr>
          <p:cNvPr id="267" name="Google Shape;267;p25" descr="image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690687" y="2843212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5" descr="image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500562" y="2843212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5" descr="image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310437" y="2843212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5" descr="image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096500" y="2843212"/>
            <a:ext cx="42862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5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Our 4-Point Action Plan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6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6"/>
          <p:cNvPicPr preferRelativeResize="0"/>
          <p:nvPr/>
        </p:nvPicPr>
        <p:blipFill rotWithShape="1">
          <a:blip r:embed="rId4">
            <a:alphaModFix/>
          </a:blip>
          <a:srcRect l="19" r="29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6"/>
          <p:cNvSpPr txBox="1"/>
          <p:nvPr/>
        </p:nvSpPr>
        <p:spPr>
          <a:xfrm>
            <a:off x="2146154" y="354275"/>
            <a:ext cx="75309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5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Financial Impact</a:t>
            </a:r>
            <a:endParaRPr/>
          </a:p>
        </p:txBody>
      </p:sp>
      <p:sp>
        <p:nvSpPr>
          <p:cNvPr id="279" name="Google Shape;279;p26"/>
          <p:cNvSpPr txBox="1"/>
          <p:nvPr/>
        </p:nvSpPr>
        <p:spPr>
          <a:xfrm>
            <a:off x="3187450" y="1495100"/>
            <a:ext cx="54483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A Cost-Benefit Analysis for Implementation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27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85" name="Google Shape;285;p27"/>
          <p:cNvGraphicFramePr/>
          <p:nvPr/>
        </p:nvGraphicFramePr>
        <p:xfrm>
          <a:off x="571500" y="1956643"/>
          <a:ext cx="11048975" cy="3897250"/>
        </p:xfrm>
        <a:graphic>
          <a:graphicData uri="http://schemas.openxmlformats.org/drawingml/2006/table">
            <a:tbl>
              <a:tblPr firstRow="1" bandRow="1">
                <a:noFill/>
                <a:tableStyleId>{601F0EA8-615E-4090-BE67-BC4838C8F7E2}</a:tableStyleId>
              </a:tblPr>
              <a:tblGrid>
                <a:gridCol w="27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2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7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16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59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03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Initiative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Category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Software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Services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Internal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License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Y1 Total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93C5FD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Priority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Customer Segmentation Platform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Core Platform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$15,000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$8,000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$9,000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$42,000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93C5F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Personalized Campaign System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Campaign Mgt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$12,000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$8,000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$6,000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$7,200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$33,200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93C5F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Multi-Channel Optimization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Channel Mgt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$8,000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$5,000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$4,800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$21,800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93C5F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A/B Testing Infrastructure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Optimization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$6,000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$3,000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$3,600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$16,600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93C5F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Advanced Analytics &amp; Reporting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Analytics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$8,000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$6,000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$5,000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$6,000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$25,000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93C5F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Staff Training &amp; Change Mgt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People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$6,000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$12,000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$28,000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93C5F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86" name="Google Shape;286;p27"/>
          <p:cNvSpPr/>
          <p:nvPr/>
        </p:nvSpPr>
        <p:spPr>
          <a:xfrm>
            <a:off x="571500" y="2500461"/>
            <a:ext cx="2722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294012" y="2500461"/>
            <a:ext cx="146119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4755207" y="2500461"/>
            <a:ext cx="1252983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7"/>
          <p:cNvSpPr/>
          <p:nvPr/>
        </p:nvSpPr>
        <p:spPr>
          <a:xfrm>
            <a:off x="6008191" y="2500461"/>
            <a:ext cx="117797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7"/>
          <p:cNvSpPr/>
          <p:nvPr/>
        </p:nvSpPr>
        <p:spPr>
          <a:xfrm>
            <a:off x="7186166" y="2500461"/>
            <a:ext cx="110311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7"/>
          <p:cNvSpPr/>
          <p:nvPr/>
        </p:nvSpPr>
        <p:spPr>
          <a:xfrm>
            <a:off x="8289280" y="2500461"/>
            <a:ext cx="108168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7"/>
          <p:cNvSpPr/>
          <p:nvPr/>
        </p:nvSpPr>
        <p:spPr>
          <a:xfrm>
            <a:off x="9370962" y="2500461"/>
            <a:ext cx="114597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7"/>
          <p:cNvSpPr/>
          <p:nvPr/>
        </p:nvSpPr>
        <p:spPr>
          <a:xfrm>
            <a:off x="10516939" y="2500461"/>
            <a:ext cx="110356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27"/>
          <p:cNvSpPr/>
          <p:nvPr/>
        </p:nvSpPr>
        <p:spPr>
          <a:xfrm>
            <a:off x="571500" y="3058566"/>
            <a:ext cx="2722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27"/>
          <p:cNvSpPr/>
          <p:nvPr/>
        </p:nvSpPr>
        <p:spPr>
          <a:xfrm>
            <a:off x="3294012" y="3058566"/>
            <a:ext cx="146119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27"/>
          <p:cNvSpPr/>
          <p:nvPr/>
        </p:nvSpPr>
        <p:spPr>
          <a:xfrm>
            <a:off x="4755207" y="3058566"/>
            <a:ext cx="1252983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7"/>
          <p:cNvSpPr/>
          <p:nvPr/>
        </p:nvSpPr>
        <p:spPr>
          <a:xfrm>
            <a:off x="6008191" y="3058566"/>
            <a:ext cx="117797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7"/>
          <p:cNvSpPr/>
          <p:nvPr/>
        </p:nvSpPr>
        <p:spPr>
          <a:xfrm>
            <a:off x="7186166" y="3058566"/>
            <a:ext cx="110311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27"/>
          <p:cNvSpPr/>
          <p:nvPr/>
        </p:nvSpPr>
        <p:spPr>
          <a:xfrm>
            <a:off x="8289280" y="3058566"/>
            <a:ext cx="108168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7"/>
          <p:cNvSpPr/>
          <p:nvPr/>
        </p:nvSpPr>
        <p:spPr>
          <a:xfrm>
            <a:off x="9370962" y="3058566"/>
            <a:ext cx="114597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27"/>
          <p:cNvSpPr/>
          <p:nvPr/>
        </p:nvSpPr>
        <p:spPr>
          <a:xfrm>
            <a:off x="10516939" y="3058566"/>
            <a:ext cx="110356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7"/>
          <p:cNvSpPr/>
          <p:nvPr/>
        </p:nvSpPr>
        <p:spPr>
          <a:xfrm>
            <a:off x="571500" y="3616672"/>
            <a:ext cx="2722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27"/>
          <p:cNvSpPr/>
          <p:nvPr/>
        </p:nvSpPr>
        <p:spPr>
          <a:xfrm>
            <a:off x="3294012" y="3616672"/>
            <a:ext cx="146119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27"/>
          <p:cNvSpPr/>
          <p:nvPr/>
        </p:nvSpPr>
        <p:spPr>
          <a:xfrm>
            <a:off x="4755207" y="3616672"/>
            <a:ext cx="1252983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27"/>
          <p:cNvSpPr/>
          <p:nvPr/>
        </p:nvSpPr>
        <p:spPr>
          <a:xfrm>
            <a:off x="6008191" y="3616672"/>
            <a:ext cx="117797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27"/>
          <p:cNvSpPr/>
          <p:nvPr/>
        </p:nvSpPr>
        <p:spPr>
          <a:xfrm>
            <a:off x="7186166" y="3616672"/>
            <a:ext cx="110311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7"/>
          <p:cNvSpPr/>
          <p:nvPr/>
        </p:nvSpPr>
        <p:spPr>
          <a:xfrm>
            <a:off x="8289280" y="3616672"/>
            <a:ext cx="108168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7"/>
          <p:cNvSpPr/>
          <p:nvPr/>
        </p:nvSpPr>
        <p:spPr>
          <a:xfrm>
            <a:off x="9370962" y="3616672"/>
            <a:ext cx="114597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27"/>
          <p:cNvSpPr/>
          <p:nvPr/>
        </p:nvSpPr>
        <p:spPr>
          <a:xfrm>
            <a:off x="10516939" y="3616672"/>
            <a:ext cx="110356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27"/>
          <p:cNvSpPr/>
          <p:nvPr/>
        </p:nvSpPr>
        <p:spPr>
          <a:xfrm>
            <a:off x="571500" y="4174777"/>
            <a:ext cx="2722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27"/>
          <p:cNvSpPr/>
          <p:nvPr/>
        </p:nvSpPr>
        <p:spPr>
          <a:xfrm>
            <a:off x="3294012" y="4174777"/>
            <a:ext cx="146119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27"/>
          <p:cNvSpPr/>
          <p:nvPr/>
        </p:nvSpPr>
        <p:spPr>
          <a:xfrm>
            <a:off x="4755207" y="4174777"/>
            <a:ext cx="1252983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27"/>
          <p:cNvSpPr/>
          <p:nvPr/>
        </p:nvSpPr>
        <p:spPr>
          <a:xfrm>
            <a:off x="6008191" y="4174777"/>
            <a:ext cx="117797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27"/>
          <p:cNvSpPr/>
          <p:nvPr/>
        </p:nvSpPr>
        <p:spPr>
          <a:xfrm>
            <a:off x="7186166" y="4174777"/>
            <a:ext cx="110311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27"/>
          <p:cNvSpPr/>
          <p:nvPr/>
        </p:nvSpPr>
        <p:spPr>
          <a:xfrm>
            <a:off x="8289280" y="4174777"/>
            <a:ext cx="108168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27"/>
          <p:cNvSpPr/>
          <p:nvPr/>
        </p:nvSpPr>
        <p:spPr>
          <a:xfrm>
            <a:off x="9370962" y="4174777"/>
            <a:ext cx="114597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27"/>
          <p:cNvSpPr/>
          <p:nvPr/>
        </p:nvSpPr>
        <p:spPr>
          <a:xfrm>
            <a:off x="10516939" y="4174777"/>
            <a:ext cx="110356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27"/>
          <p:cNvSpPr/>
          <p:nvPr/>
        </p:nvSpPr>
        <p:spPr>
          <a:xfrm>
            <a:off x="571500" y="4732883"/>
            <a:ext cx="2722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7"/>
          <p:cNvSpPr/>
          <p:nvPr/>
        </p:nvSpPr>
        <p:spPr>
          <a:xfrm>
            <a:off x="3294012" y="4732883"/>
            <a:ext cx="146119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27"/>
          <p:cNvSpPr/>
          <p:nvPr/>
        </p:nvSpPr>
        <p:spPr>
          <a:xfrm>
            <a:off x="4755207" y="4732883"/>
            <a:ext cx="1252983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27"/>
          <p:cNvSpPr/>
          <p:nvPr/>
        </p:nvSpPr>
        <p:spPr>
          <a:xfrm>
            <a:off x="6008191" y="4732883"/>
            <a:ext cx="117797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27"/>
          <p:cNvSpPr/>
          <p:nvPr/>
        </p:nvSpPr>
        <p:spPr>
          <a:xfrm>
            <a:off x="7186166" y="4732883"/>
            <a:ext cx="110311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27"/>
          <p:cNvSpPr/>
          <p:nvPr/>
        </p:nvSpPr>
        <p:spPr>
          <a:xfrm>
            <a:off x="8289280" y="4732883"/>
            <a:ext cx="108168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27"/>
          <p:cNvSpPr/>
          <p:nvPr/>
        </p:nvSpPr>
        <p:spPr>
          <a:xfrm>
            <a:off x="9370962" y="4732883"/>
            <a:ext cx="114597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7"/>
          <p:cNvSpPr/>
          <p:nvPr/>
        </p:nvSpPr>
        <p:spPr>
          <a:xfrm>
            <a:off x="10516939" y="4732883"/>
            <a:ext cx="110356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27"/>
          <p:cNvSpPr/>
          <p:nvPr/>
        </p:nvSpPr>
        <p:spPr>
          <a:xfrm>
            <a:off x="571500" y="5290988"/>
            <a:ext cx="2722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27"/>
          <p:cNvSpPr/>
          <p:nvPr/>
        </p:nvSpPr>
        <p:spPr>
          <a:xfrm>
            <a:off x="3294012" y="5290988"/>
            <a:ext cx="146119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27"/>
          <p:cNvSpPr/>
          <p:nvPr/>
        </p:nvSpPr>
        <p:spPr>
          <a:xfrm>
            <a:off x="4755207" y="5290988"/>
            <a:ext cx="1252983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27"/>
          <p:cNvSpPr/>
          <p:nvPr/>
        </p:nvSpPr>
        <p:spPr>
          <a:xfrm>
            <a:off x="6008191" y="5290988"/>
            <a:ext cx="117797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27"/>
          <p:cNvSpPr/>
          <p:nvPr/>
        </p:nvSpPr>
        <p:spPr>
          <a:xfrm>
            <a:off x="7186166" y="5290988"/>
            <a:ext cx="110311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27"/>
          <p:cNvSpPr/>
          <p:nvPr/>
        </p:nvSpPr>
        <p:spPr>
          <a:xfrm>
            <a:off x="8289280" y="5290988"/>
            <a:ext cx="108168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27"/>
          <p:cNvSpPr/>
          <p:nvPr/>
        </p:nvSpPr>
        <p:spPr>
          <a:xfrm>
            <a:off x="9370962" y="5290988"/>
            <a:ext cx="114597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27"/>
          <p:cNvSpPr/>
          <p:nvPr/>
        </p:nvSpPr>
        <p:spPr>
          <a:xfrm>
            <a:off x="10516939" y="5290988"/>
            <a:ext cx="110356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27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Implementation Costs (Year 1)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28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40" name="Google Shape;340;p28"/>
          <p:cNvGraphicFramePr/>
          <p:nvPr/>
        </p:nvGraphicFramePr>
        <p:xfrm>
          <a:off x="571500" y="1956643"/>
          <a:ext cx="11049000" cy="3897250"/>
        </p:xfrm>
        <a:graphic>
          <a:graphicData uri="http://schemas.openxmlformats.org/drawingml/2006/table">
            <a:tbl>
              <a:tblPr firstRow="1" bandRow="1">
                <a:noFill/>
                <a:tableStyleId>{601F0EA8-615E-4090-BE67-BC4838C8F7E2}</a:tableStyleId>
              </a:tblPr>
              <a:tblGrid>
                <a:gridCol w="3122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5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7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14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Benefit Source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Primary Initiative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Mod. Lift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Compounding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Annual Value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Improved Targeting Efficiency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Customer Segmentation Platform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15.0%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$20,653.42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Personalization Lift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Personalized Campaign System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$16,522.74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Channel Optimization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Multi-Channel Optimization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$12,392.05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Increased Customer Lifetime Value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Advanced Analytics &amp; Reporting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$13,768.95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Testing &amp; Optimization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A/B Testing Infrastructure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$8,261.37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6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Reduced Acquisition Cost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Staff Training &amp; Change Mgt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-2.0%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3.0%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-$2,753.79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41" name="Google Shape;341;p28"/>
          <p:cNvSpPr/>
          <p:nvPr/>
        </p:nvSpPr>
        <p:spPr>
          <a:xfrm>
            <a:off x="571500" y="2500461"/>
            <a:ext cx="312211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8"/>
          <p:cNvSpPr/>
          <p:nvPr/>
        </p:nvSpPr>
        <p:spPr>
          <a:xfrm>
            <a:off x="3693616" y="2500461"/>
            <a:ext cx="297537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28"/>
          <p:cNvSpPr/>
          <p:nvPr/>
        </p:nvSpPr>
        <p:spPr>
          <a:xfrm>
            <a:off x="6668988" y="2500461"/>
            <a:ext cx="1287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8"/>
          <p:cNvSpPr/>
          <p:nvPr/>
        </p:nvSpPr>
        <p:spPr>
          <a:xfrm>
            <a:off x="7956500" y="2500461"/>
            <a:ext cx="1849338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8"/>
          <p:cNvSpPr/>
          <p:nvPr/>
        </p:nvSpPr>
        <p:spPr>
          <a:xfrm>
            <a:off x="9805838" y="2500461"/>
            <a:ext cx="181466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28"/>
          <p:cNvSpPr/>
          <p:nvPr/>
        </p:nvSpPr>
        <p:spPr>
          <a:xfrm>
            <a:off x="571500" y="3058566"/>
            <a:ext cx="312211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28"/>
          <p:cNvSpPr/>
          <p:nvPr/>
        </p:nvSpPr>
        <p:spPr>
          <a:xfrm>
            <a:off x="3693616" y="3058566"/>
            <a:ext cx="297537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28"/>
          <p:cNvSpPr/>
          <p:nvPr/>
        </p:nvSpPr>
        <p:spPr>
          <a:xfrm>
            <a:off x="6668988" y="3058566"/>
            <a:ext cx="1287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28"/>
          <p:cNvSpPr/>
          <p:nvPr/>
        </p:nvSpPr>
        <p:spPr>
          <a:xfrm>
            <a:off x="7956500" y="3058566"/>
            <a:ext cx="1849338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28"/>
          <p:cNvSpPr/>
          <p:nvPr/>
        </p:nvSpPr>
        <p:spPr>
          <a:xfrm>
            <a:off x="9805838" y="3058566"/>
            <a:ext cx="181466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28"/>
          <p:cNvSpPr/>
          <p:nvPr/>
        </p:nvSpPr>
        <p:spPr>
          <a:xfrm>
            <a:off x="571500" y="3616672"/>
            <a:ext cx="312211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28"/>
          <p:cNvSpPr/>
          <p:nvPr/>
        </p:nvSpPr>
        <p:spPr>
          <a:xfrm>
            <a:off x="3693616" y="3616672"/>
            <a:ext cx="297537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28"/>
          <p:cNvSpPr/>
          <p:nvPr/>
        </p:nvSpPr>
        <p:spPr>
          <a:xfrm>
            <a:off x="6668988" y="3616672"/>
            <a:ext cx="1287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28"/>
          <p:cNvSpPr/>
          <p:nvPr/>
        </p:nvSpPr>
        <p:spPr>
          <a:xfrm>
            <a:off x="7956500" y="3616672"/>
            <a:ext cx="1849338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28"/>
          <p:cNvSpPr/>
          <p:nvPr/>
        </p:nvSpPr>
        <p:spPr>
          <a:xfrm>
            <a:off x="9805838" y="3616672"/>
            <a:ext cx="181466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28"/>
          <p:cNvSpPr/>
          <p:nvPr/>
        </p:nvSpPr>
        <p:spPr>
          <a:xfrm>
            <a:off x="571500" y="4174777"/>
            <a:ext cx="312211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8"/>
          <p:cNvSpPr/>
          <p:nvPr/>
        </p:nvSpPr>
        <p:spPr>
          <a:xfrm>
            <a:off x="3693616" y="4174777"/>
            <a:ext cx="297537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28"/>
          <p:cNvSpPr/>
          <p:nvPr/>
        </p:nvSpPr>
        <p:spPr>
          <a:xfrm>
            <a:off x="6668988" y="4174777"/>
            <a:ext cx="1287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28"/>
          <p:cNvSpPr/>
          <p:nvPr/>
        </p:nvSpPr>
        <p:spPr>
          <a:xfrm>
            <a:off x="7956500" y="4174777"/>
            <a:ext cx="1849338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28"/>
          <p:cNvSpPr/>
          <p:nvPr/>
        </p:nvSpPr>
        <p:spPr>
          <a:xfrm>
            <a:off x="9805838" y="4174777"/>
            <a:ext cx="181466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28"/>
          <p:cNvSpPr/>
          <p:nvPr/>
        </p:nvSpPr>
        <p:spPr>
          <a:xfrm>
            <a:off x="571500" y="4732883"/>
            <a:ext cx="312211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28"/>
          <p:cNvSpPr/>
          <p:nvPr/>
        </p:nvSpPr>
        <p:spPr>
          <a:xfrm>
            <a:off x="3693616" y="4732883"/>
            <a:ext cx="297537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28"/>
          <p:cNvSpPr/>
          <p:nvPr/>
        </p:nvSpPr>
        <p:spPr>
          <a:xfrm>
            <a:off x="6668988" y="4732883"/>
            <a:ext cx="1287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28"/>
          <p:cNvSpPr/>
          <p:nvPr/>
        </p:nvSpPr>
        <p:spPr>
          <a:xfrm>
            <a:off x="7956500" y="4732883"/>
            <a:ext cx="1849338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28"/>
          <p:cNvSpPr/>
          <p:nvPr/>
        </p:nvSpPr>
        <p:spPr>
          <a:xfrm>
            <a:off x="9805838" y="4732883"/>
            <a:ext cx="181466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28"/>
          <p:cNvSpPr/>
          <p:nvPr/>
        </p:nvSpPr>
        <p:spPr>
          <a:xfrm>
            <a:off x="571500" y="5290988"/>
            <a:ext cx="312211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28"/>
          <p:cNvSpPr/>
          <p:nvPr/>
        </p:nvSpPr>
        <p:spPr>
          <a:xfrm>
            <a:off x="3693616" y="5290988"/>
            <a:ext cx="297537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8"/>
          <p:cNvSpPr/>
          <p:nvPr/>
        </p:nvSpPr>
        <p:spPr>
          <a:xfrm>
            <a:off x="6668988" y="5290988"/>
            <a:ext cx="128751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28"/>
          <p:cNvSpPr/>
          <p:nvPr/>
        </p:nvSpPr>
        <p:spPr>
          <a:xfrm>
            <a:off x="7956500" y="5290988"/>
            <a:ext cx="1849338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28"/>
          <p:cNvSpPr/>
          <p:nvPr/>
        </p:nvSpPr>
        <p:spPr>
          <a:xfrm>
            <a:off x="9805838" y="5290988"/>
            <a:ext cx="181466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28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Benefit Projection (Annual Value)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29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77" name="Google Shape;377;p29"/>
          <p:cNvGraphicFramePr/>
          <p:nvPr/>
        </p:nvGraphicFramePr>
        <p:xfrm>
          <a:off x="571500" y="2514748"/>
          <a:ext cx="11049000" cy="2781000"/>
        </p:xfrm>
        <a:graphic>
          <a:graphicData uri="http://schemas.openxmlformats.org/drawingml/2006/table">
            <a:tbl>
              <a:tblPr firstRow="1" bandRow="1">
                <a:noFill/>
                <a:tableStyleId>{601F0EA8-615E-4090-BE67-BC4838C8F7E2}</a:tableStyleId>
              </a:tblPr>
              <a:tblGrid>
                <a:gridCol w="1490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8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9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0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815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88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5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Period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Implementation Cost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License Cost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Internal Cost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Total Cost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Benefits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Net Cash Flow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Implementation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$76,000.00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$0.00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$6,000.00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$82,000.00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$0.00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-$82,000.00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Year 1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$0.00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$21,000.00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$4,725.00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$25,725.00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$29,740.93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$4,015.93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Year 2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$0.00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$22,050.00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$4,961.25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$27,011.25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$46,569.33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$19,558.08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Year 3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$0.00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$23,152.50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$5,209.31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$28,361.81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$52,634.03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$24,272.21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78" name="Google Shape;378;p29"/>
          <p:cNvSpPr/>
          <p:nvPr/>
        </p:nvSpPr>
        <p:spPr>
          <a:xfrm>
            <a:off x="571500" y="3058566"/>
            <a:ext cx="149081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29"/>
          <p:cNvSpPr/>
          <p:nvPr/>
        </p:nvSpPr>
        <p:spPr>
          <a:xfrm>
            <a:off x="2062311" y="3058566"/>
            <a:ext cx="226814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29"/>
          <p:cNvSpPr/>
          <p:nvPr/>
        </p:nvSpPr>
        <p:spPr>
          <a:xfrm>
            <a:off x="4330451" y="3058566"/>
            <a:ext cx="1529655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29"/>
          <p:cNvSpPr/>
          <p:nvPr/>
        </p:nvSpPr>
        <p:spPr>
          <a:xfrm>
            <a:off x="5860107" y="3058566"/>
            <a:ext cx="1550789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29"/>
          <p:cNvSpPr/>
          <p:nvPr/>
        </p:nvSpPr>
        <p:spPr>
          <a:xfrm>
            <a:off x="7410896" y="3058566"/>
            <a:ext cx="133975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29"/>
          <p:cNvSpPr/>
          <p:nvPr/>
        </p:nvSpPr>
        <p:spPr>
          <a:xfrm>
            <a:off x="8750647" y="3058566"/>
            <a:ext cx="118154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29"/>
          <p:cNvSpPr/>
          <p:nvPr/>
        </p:nvSpPr>
        <p:spPr>
          <a:xfrm>
            <a:off x="9932193" y="3058566"/>
            <a:ext cx="168830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29"/>
          <p:cNvSpPr/>
          <p:nvPr/>
        </p:nvSpPr>
        <p:spPr>
          <a:xfrm>
            <a:off x="571500" y="3616672"/>
            <a:ext cx="149081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29"/>
          <p:cNvSpPr/>
          <p:nvPr/>
        </p:nvSpPr>
        <p:spPr>
          <a:xfrm>
            <a:off x="2062311" y="3616672"/>
            <a:ext cx="226814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29"/>
          <p:cNvSpPr/>
          <p:nvPr/>
        </p:nvSpPr>
        <p:spPr>
          <a:xfrm>
            <a:off x="4330451" y="3616672"/>
            <a:ext cx="1529655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29"/>
          <p:cNvSpPr/>
          <p:nvPr/>
        </p:nvSpPr>
        <p:spPr>
          <a:xfrm>
            <a:off x="5860107" y="3616672"/>
            <a:ext cx="1550789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29"/>
          <p:cNvSpPr/>
          <p:nvPr/>
        </p:nvSpPr>
        <p:spPr>
          <a:xfrm>
            <a:off x="7410896" y="3616672"/>
            <a:ext cx="133975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29"/>
          <p:cNvSpPr/>
          <p:nvPr/>
        </p:nvSpPr>
        <p:spPr>
          <a:xfrm>
            <a:off x="8750647" y="3616672"/>
            <a:ext cx="118154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29"/>
          <p:cNvSpPr/>
          <p:nvPr/>
        </p:nvSpPr>
        <p:spPr>
          <a:xfrm>
            <a:off x="9932193" y="3616672"/>
            <a:ext cx="168830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29"/>
          <p:cNvSpPr/>
          <p:nvPr/>
        </p:nvSpPr>
        <p:spPr>
          <a:xfrm>
            <a:off x="571500" y="4174777"/>
            <a:ext cx="149081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29"/>
          <p:cNvSpPr/>
          <p:nvPr/>
        </p:nvSpPr>
        <p:spPr>
          <a:xfrm>
            <a:off x="2062311" y="4174777"/>
            <a:ext cx="226814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29"/>
          <p:cNvSpPr/>
          <p:nvPr/>
        </p:nvSpPr>
        <p:spPr>
          <a:xfrm>
            <a:off x="4330451" y="4174777"/>
            <a:ext cx="1529655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29"/>
          <p:cNvSpPr/>
          <p:nvPr/>
        </p:nvSpPr>
        <p:spPr>
          <a:xfrm>
            <a:off x="5860107" y="4174777"/>
            <a:ext cx="1550789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29"/>
          <p:cNvSpPr/>
          <p:nvPr/>
        </p:nvSpPr>
        <p:spPr>
          <a:xfrm>
            <a:off x="7410896" y="4174777"/>
            <a:ext cx="133975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29"/>
          <p:cNvSpPr/>
          <p:nvPr/>
        </p:nvSpPr>
        <p:spPr>
          <a:xfrm>
            <a:off x="8750647" y="4174777"/>
            <a:ext cx="118154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29"/>
          <p:cNvSpPr/>
          <p:nvPr/>
        </p:nvSpPr>
        <p:spPr>
          <a:xfrm>
            <a:off x="9932193" y="4174777"/>
            <a:ext cx="168830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29"/>
          <p:cNvSpPr/>
          <p:nvPr/>
        </p:nvSpPr>
        <p:spPr>
          <a:xfrm>
            <a:off x="571500" y="4732883"/>
            <a:ext cx="1490811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29"/>
          <p:cNvSpPr/>
          <p:nvPr/>
        </p:nvSpPr>
        <p:spPr>
          <a:xfrm>
            <a:off x="2062311" y="4732883"/>
            <a:ext cx="226814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29"/>
          <p:cNvSpPr/>
          <p:nvPr/>
        </p:nvSpPr>
        <p:spPr>
          <a:xfrm>
            <a:off x="4330451" y="4732883"/>
            <a:ext cx="1529655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29"/>
          <p:cNvSpPr/>
          <p:nvPr/>
        </p:nvSpPr>
        <p:spPr>
          <a:xfrm>
            <a:off x="5860107" y="4732883"/>
            <a:ext cx="1550789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29"/>
          <p:cNvSpPr/>
          <p:nvPr/>
        </p:nvSpPr>
        <p:spPr>
          <a:xfrm>
            <a:off x="7410896" y="4732883"/>
            <a:ext cx="133975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29"/>
          <p:cNvSpPr/>
          <p:nvPr/>
        </p:nvSpPr>
        <p:spPr>
          <a:xfrm>
            <a:off x="8750647" y="4732883"/>
            <a:ext cx="118154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29"/>
          <p:cNvSpPr/>
          <p:nvPr/>
        </p:nvSpPr>
        <p:spPr>
          <a:xfrm>
            <a:off x="9932193" y="4732883"/>
            <a:ext cx="1688306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29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Annual Financial Projection (Top 3 Initiatives)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>
          <a:extLst>
            <a:ext uri="{FF2B5EF4-FFF2-40B4-BE49-F238E27FC236}">
              <a16:creationId xmlns:a16="http://schemas.microsoft.com/office/drawing/2014/main" id="{4AF178E5-0336-EB43-64F6-975A48B3A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3" descr="image.png">
            <a:extLst>
              <a:ext uri="{FF2B5EF4-FFF2-40B4-BE49-F238E27FC236}">
                <a16:creationId xmlns:a16="http://schemas.microsoft.com/office/drawing/2014/main" id="{8EB89668-E9E6-6CC0-ACAF-7AB45D217EA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3">
            <a:extLst>
              <a:ext uri="{FF2B5EF4-FFF2-40B4-BE49-F238E27FC236}">
                <a16:creationId xmlns:a16="http://schemas.microsoft.com/office/drawing/2014/main" id="{A9940628-A950-9F47-99C4-9CD69A9EAD10}"/>
              </a:ext>
            </a:extLst>
          </p:cNvPr>
          <p:cNvSpPr txBox="1"/>
          <p:nvPr/>
        </p:nvSpPr>
        <p:spPr>
          <a:xfrm>
            <a:off x="571500" y="571500"/>
            <a:ext cx="1160145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3-Year Investment vs. Benefits Comparison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4DAF24-73A6-7BC0-580A-50B3E39741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" y="1285877"/>
            <a:ext cx="11414442" cy="3959889"/>
          </a:xfrm>
          <a:prstGeom prst="rect">
            <a:avLst/>
          </a:prstGeom>
        </p:spPr>
      </p:pic>
      <p:pic>
        <p:nvPicPr>
          <p:cNvPr id="8" name="Google Shape;238;p23" descr="image.png">
            <a:extLst>
              <a:ext uri="{FF2B5EF4-FFF2-40B4-BE49-F238E27FC236}">
                <a16:creationId xmlns:a16="http://schemas.microsoft.com/office/drawing/2014/main" id="{8CB2FDAB-334D-C905-F9DE-E77B141B8C9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79120" y="5941605"/>
            <a:ext cx="152400" cy="18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0AA8BB-50A9-D789-D466-9C8928ECFBFE}"/>
              </a:ext>
            </a:extLst>
          </p:cNvPr>
          <p:cNvSpPr txBox="1"/>
          <p:nvPr/>
        </p:nvSpPr>
        <p:spPr>
          <a:xfrm>
            <a:off x="655320" y="5860970"/>
            <a:ext cx="61772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D1D5DB"/>
                </a:solidFill>
                <a:effectLst/>
                <a:latin typeface="Lato" panose="020F0502020204030203" pitchFamily="34" charset="0"/>
              </a:rPr>
              <a:t>The "Top 3 First" strategy is the clear winner. It minimizes initial financial risk and allows the project to become self-funding faster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867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3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12" name="Google Shape;412;p30"/>
          <p:cNvGraphicFramePr/>
          <p:nvPr/>
        </p:nvGraphicFramePr>
        <p:xfrm>
          <a:off x="571500" y="2235696"/>
          <a:ext cx="11049025" cy="3339150"/>
        </p:xfrm>
        <a:graphic>
          <a:graphicData uri="http://schemas.openxmlformats.org/drawingml/2006/table">
            <a:tbl>
              <a:tblPr firstRow="1" bandRow="1">
                <a:noFill/>
                <a:tableStyleId>{601F0EA8-615E-4090-BE67-BC4838C8F7E2}</a:tableStyleId>
              </a:tblPr>
              <a:tblGrid>
                <a:gridCol w="259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1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5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60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6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Risk Factor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Probability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Impact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Mitigation Strategy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Top 3 Advantage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6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Implementation Delays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59E0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Medium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8717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High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Phased implementation with clear milestones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Easier coordination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6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Benefit Realization Lag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34D399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Low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8717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High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Conservative benefit ramp-up assumptions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Faster learning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6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Staff Adoption Resistance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59E0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Medium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59E0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Medium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Comprehensive training &amp; change management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Focused training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6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Technology Integration Issues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34D399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Low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8717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High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Technical proof-of-concept before full rollout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Simpler integration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6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 Quality Problems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59E0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Medium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59E0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Medium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 audit and cleanup during implementation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Targeted cleanup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13" name="Google Shape;413;p30"/>
          <p:cNvSpPr/>
          <p:nvPr/>
        </p:nvSpPr>
        <p:spPr>
          <a:xfrm>
            <a:off x="571500" y="2779514"/>
            <a:ext cx="259779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30"/>
          <p:cNvSpPr/>
          <p:nvPr/>
        </p:nvSpPr>
        <p:spPr>
          <a:xfrm>
            <a:off x="3169294" y="2779514"/>
            <a:ext cx="1451818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30"/>
          <p:cNvSpPr/>
          <p:nvPr/>
        </p:nvSpPr>
        <p:spPr>
          <a:xfrm>
            <a:off x="4621113" y="2779514"/>
            <a:ext cx="110564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30"/>
          <p:cNvSpPr/>
          <p:nvPr/>
        </p:nvSpPr>
        <p:spPr>
          <a:xfrm>
            <a:off x="5726757" y="2779514"/>
            <a:ext cx="386075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30"/>
          <p:cNvSpPr/>
          <p:nvPr/>
        </p:nvSpPr>
        <p:spPr>
          <a:xfrm>
            <a:off x="9587507" y="2779514"/>
            <a:ext cx="203299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30"/>
          <p:cNvSpPr/>
          <p:nvPr/>
        </p:nvSpPr>
        <p:spPr>
          <a:xfrm>
            <a:off x="571500" y="3337619"/>
            <a:ext cx="259779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30"/>
          <p:cNvSpPr/>
          <p:nvPr/>
        </p:nvSpPr>
        <p:spPr>
          <a:xfrm>
            <a:off x="3169294" y="3337619"/>
            <a:ext cx="1451818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30"/>
          <p:cNvSpPr/>
          <p:nvPr/>
        </p:nvSpPr>
        <p:spPr>
          <a:xfrm>
            <a:off x="4621113" y="3337619"/>
            <a:ext cx="110564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30"/>
          <p:cNvSpPr/>
          <p:nvPr/>
        </p:nvSpPr>
        <p:spPr>
          <a:xfrm>
            <a:off x="5726757" y="3337619"/>
            <a:ext cx="386075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30"/>
          <p:cNvSpPr/>
          <p:nvPr/>
        </p:nvSpPr>
        <p:spPr>
          <a:xfrm>
            <a:off x="9587507" y="3337619"/>
            <a:ext cx="203299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30"/>
          <p:cNvSpPr/>
          <p:nvPr/>
        </p:nvSpPr>
        <p:spPr>
          <a:xfrm>
            <a:off x="571500" y="3895725"/>
            <a:ext cx="259779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30"/>
          <p:cNvSpPr/>
          <p:nvPr/>
        </p:nvSpPr>
        <p:spPr>
          <a:xfrm>
            <a:off x="3169294" y="3895725"/>
            <a:ext cx="1451818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0"/>
          <p:cNvSpPr/>
          <p:nvPr/>
        </p:nvSpPr>
        <p:spPr>
          <a:xfrm>
            <a:off x="4621113" y="3895725"/>
            <a:ext cx="110564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30"/>
          <p:cNvSpPr/>
          <p:nvPr/>
        </p:nvSpPr>
        <p:spPr>
          <a:xfrm>
            <a:off x="5726757" y="3895725"/>
            <a:ext cx="386075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30"/>
          <p:cNvSpPr/>
          <p:nvPr/>
        </p:nvSpPr>
        <p:spPr>
          <a:xfrm>
            <a:off x="9587507" y="3895725"/>
            <a:ext cx="203299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30"/>
          <p:cNvSpPr/>
          <p:nvPr/>
        </p:nvSpPr>
        <p:spPr>
          <a:xfrm>
            <a:off x="571500" y="4453830"/>
            <a:ext cx="259779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30"/>
          <p:cNvSpPr/>
          <p:nvPr/>
        </p:nvSpPr>
        <p:spPr>
          <a:xfrm>
            <a:off x="3169294" y="4453830"/>
            <a:ext cx="1451818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30"/>
          <p:cNvSpPr/>
          <p:nvPr/>
        </p:nvSpPr>
        <p:spPr>
          <a:xfrm>
            <a:off x="4621113" y="4453830"/>
            <a:ext cx="110564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30"/>
          <p:cNvSpPr/>
          <p:nvPr/>
        </p:nvSpPr>
        <p:spPr>
          <a:xfrm>
            <a:off x="5726757" y="4453830"/>
            <a:ext cx="386075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30"/>
          <p:cNvSpPr/>
          <p:nvPr/>
        </p:nvSpPr>
        <p:spPr>
          <a:xfrm>
            <a:off x="9587507" y="4453830"/>
            <a:ext cx="203299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30"/>
          <p:cNvSpPr/>
          <p:nvPr/>
        </p:nvSpPr>
        <p:spPr>
          <a:xfrm>
            <a:off x="571500" y="5011935"/>
            <a:ext cx="259779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30"/>
          <p:cNvSpPr/>
          <p:nvPr/>
        </p:nvSpPr>
        <p:spPr>
          <a:xfrm>
            <a:off x="3169294" y="5011935"/>
            <a:ext cx="1451818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30"/>
          <p:cNvSpPr/>
          <p:nvPr/>
        </p:nvSpPr>
        <p:spPr>
          <a:xfrm>
            <a:off x="4621113" y="5011935"/>
            <a:ext cx="1105644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30"/>
          <p:cNvSpPr/>
          <p:nvPr/>
        </p:nvSpPr>
        <p:spPr>
          <a:xfrm>
            <a:off x="5726757" y="5011935"/>
            <a:ext cx="386075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30"/>
          <p:cNvSpPr/>
          <p:nvPr/>
        </p:nvSpPr>
        <p:spPr>
          <a:xfrm>
            <a:off x="9587507" y="5011935"/>
            <a:ext cx="203299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30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Risk &amp; Mitigation Strategy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3537495"/>
            <a:ext cx="2057400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19400" y="3537495"/>
            <a:ext cx="2057400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067300" y="3537495"/>
            <a:ext cx="2057400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15200" y="3537495"/>
            <a:ext cx="2057400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 descr="image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563100" y="3537495"/>
            <a:ext cx="2057400" cy="22955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/>
          <p:nvPr/>
        </p:nvSpPr>
        <p:spPr>
          <a:xfrm>
            <a:off x="5619750" y="1310580"/>
            <a:ext cx="952500" cy="381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295275" y="1634430"/>
            <a:ext cx="11601450" cy="904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Today's Agenda</a:t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2286000" y="2729805"/>
            <a:ext cx="762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1" u="none" strike="noStrike" cap="none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A brief overview of our data-driven journey.</a:t>
            </a:r>
            <a:endParaRPr i="1"/>
          </a:p>
        </p:txBody>
      </p:sp>
      <p:sp>
        <p:nvSpPr>
          <p:cNvPr id="100" name="Google Shape;100;p14"/>
          <p:cNvSpPr txBox="1"/>
          <p:nvPr/>
        </p:nvSpPr>
        <p:spPr>
          <a:xfrm>
            <a:off x="875109" y="4470945"/>
            <a:ext cx="1450181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1. The Customer</a:t>
            </a:r>
            <a:endParaRPr/>
          </a:p>
        </p:txBody>
      </p:sp>
      <p:sp>
        <p:nvSpPr>
          <p:cNvPr id="101" name="Google Shape;101;p14"/>
          <p:cNvSpPr txBox="1"/>
          <p:nvPr/>
        </p:nvSpPr>
        <p:spPr>
          <a:xfrm>
            <a:off x="771525" y="5004345"/>
            <a:ext cx="1657350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Understanding who we're talking to.</a:t>
            </a:r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3188017" y="4470945"/>
            <a:ext cx="1320165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2. The Insights</a:t>
            </a:r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3019425" y="5004345"/>
            <a:ext cx="1657350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What the data tells us about their behavior.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5525928" y="4470945"/>
            <a:ext cx="1140142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3. The Model</a:t>
            </a:r>
            <a:endParaRPr/>
          </a:p>
        </p:txBody>
      </p:sp>
      <p:sp>
        <p:nvSpPr>
          <p:cNvPr id="105" name="Google Shape;105;p14"/>
          <p:cNvSpPr txBox="1"/>
          <p:nvPr/>
        </p:nvSpPr>
        <p:spPr>
          <a:xfrm>
            <a:off x="5267325" y="5004345"/>
            <a:ext cx="1657350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How we predict future campaign success.</a:t>
            </a:r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7643812" y="4470945"/>
            <a:ext cx="1400175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4. The Strategy</a:t>
            </a:r>
            <a:endParaRPr/>
          </a:p>
        </p:txBody>
      </p:sp>
      <p:sp>
        <p:nvSpPr>
          <p:cNvPr id="107" name="Google Shape;107;p14"/>
          <p:cNvSpPr txBox="1"/>
          <p:nvPr/>
        </p:nvSpPr>
        <p:spPr>
          <a:xfrm>
            <a:off x="7515225" y="5004345"/>
            <a:ext cx="1657350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From insights to actionable recommendations.</a:t>
            </a:r>
            <a:endParaRPr/>
          </a:p>
        </p:txBody>
      </p:sp>
      <p:sp>
        <p:nvSpPr>
          <p:cNvPr id="108" name="Google Shape;108;p14"/>
          <p:cNvSpPr txBox="1"/>
          <p:nvPr/>
        </p:nvSpPr>
        <p:spPr>
          <a:xfrm>
            <a:off x="9961721" y="4470945"/>
            <a:ext cx="1260157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5. The Impact</a:t>
            </a:r>
            <a:endParaRPr/>
          </a:p>
        </p:txBody>
      </p:sp>
      <p:sp>
        <p:nvSpPr>
          <p:cNvPr id="109" name="Google Shape;109;p14"/>
          <p:cNvSpPr txBox="1"/>
          <p:nvPr/>
        </p:nvSpPr>
        <p:spPr>
          <a:xfrm>
            <a:off x="9763125" y="5004345"/>
            <a:ext cx="1657350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The financial case for our strategy.</a:t>
            </a:r>
            <a:endParaRPr/>
          </a:p>
        </p:txBody>
      </p:sp>
      <p:pic>
        <p:nvPicPr>
          <p:cNvPr id="110" name="Google Shape;110;p14" descr="image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362075" y="3851820"/>
            <a:ext cx="47625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4" descr="image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905500" y="3851820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4" descr="image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153400" y="3851820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4" descr="image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0448925" y="3851820"/>
            <a:ext cx="28575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Google Shape;443;p31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31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2137618"/>
            <a:ext cx="5286375" cy="2657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31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34125" y="2137618"/>
            <a:ext cx="5286375" cy="3535263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31"/>
          <p:cNvSpPr txBox="1"/>
          <p:nvPr/>
        </p:nvSpPr>
        <p:spPr>
          <a:xfrm>
            <a:off x="962025" y="2528143"/>
            <a:ext cx="4730591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385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Recommendation</a:t>
            </a:r>
            <a:endParaRPr/>
          </a:p>
        </p:txBody>
      </p:sp>
      <p:sp>
        <p:nvSpPr>
          <p:cNvPr id="447" name="Google Shape;447;p31"/>
          <p:cNvSpPr txBox="1"/>
          <p:nvPr/>
        </p:nvSpPr>
        <p:spPr>
          <a:xfrm>
            <a:off x="962025" y="3090118"/>
            <a:ext cx="4505325" cy="36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Implement Top 3 Initiatives First</a:t>
            </a:r>
            <a:endParaRPr/>
          </a:p>
        </p:txBody>
      </p:sp>
      <p:sp>
        <p:nvSpPr>
          <p:cNvPr id="448" name="Google Shape;448;p31"/>
          <p:cNvSpPr txBox="1"/>
          <p:nvPr/>
        </p:nvSpPr>
        <p:spPr>
          <a:xfrm>
            <a:off x="962025" y="3684389"/>
            <a:ext cx="4505325" cy="548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Focus on Segmentation, Personalization, and Channel Optimization to achieve the fastest path to positive returns.</a:t>
            </a:r>
            <a:endParaRPr/>
          </a:p>
        </p:txBody>
      </p:sp>
      <p:sp>
        <p:nvSpPr>
          <p:cNvPr id="449" name="Google Shape;449;p31"/>
          <p:cNvSpPr txBox="1"/>
          <p:nvPr/>
        </p:nvSpPr>
        <p:spPr>
          <a:xfrm>
            <a:off x="6724650" y="2528143"/>
            <a:ext cx="4730591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2425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Justification &amp; Metrics</a:t>
            </a:r>
            <a:endParaRPr/>
          </a:p>
        </p:txBody>
      </p:sp>
      <p:sp>
        <p:nvSpPr>
          <p:cNvPr id="450" name="Google Shape;450;p31"/>
          <p:cNvSpPr txBox="1"/>
          <p:nvPr/>
        </p:nvSpPr>
        <p:spPr>
          <a:xfrm>
            <a:off x="6724650" y="3032968"/>
            <a:ext cx="4505325" cy="548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A phased approach provides a clear path to profitability, with compounding benefits growing year-over-year.</a:t>
            </a:r>
            <a:endParaRPr/>
          </a:p>
        </p:txBody>
      </p:sp>
      <p:pic>
        <p:nvPicPr>
          <p:cNvPr id="451" name="Google Shape;451;p31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62025" y="2575768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31" descr="image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24650" y="2575768"/>
            <a:ext cx="257175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31"/>
          <p:cNvSpPr txBox="1"/>
          <p:nvPr/>
        </p:nvSpPr>
        <p:spPr>
          <a:xfrm>
            <a:off x="6724650" y="3752998"/>
            <a:ext cx="4505325" cy="30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799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Primary Justification: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Superior financial returns</a:t>
            </a:r>
            <a:endParaRPr/>
          </a:p>
        </p:txBody>
      </p:sp>
      <p:sp>
        <p:nvSpPr>
          <p:cNvPr id="454" name="Google Shape;454;p31"/>
          <p:cNvSpPr txBox="1"/>
          <p:nvPr/>
        </p:nvSpPr>
        <p:spPr>
          <a:xfrm>
            <a:off x="6724650" y="4109144"/>
            <a:ext cx="4505325" cy="30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799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Key Metrics (ROI):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-20.9% (Initial), Payback &gt; 3 yrs</a:t>
            </a:r>
            <a:endParaRPr/>
          </a:p>
        </p:txBody>
      </p:sp>
      <p:sp>
        <p:nvSpPr>
          <p:cNvPr id="455" name="Google Shape;455;p31"/>
          <p:cNvSpPr txBox="1"/>
          <p:nvPr/>
        </p:nvSpPr>
        <p:spPr>
          <a:xfrm>
            <a:off x="6724650" y="4465290"/>
            <a:ext cx="4505325" cy="30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799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Compounding Advantage: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6.6% Y-o-Y growth</a:t>
            </a:r>
            <a:endParaRPr/>
          </a:p>
        </p:txBody>
      </p:sp>
      <p:sp>
        <p:nvSpPr>
          <p:cNvPr id="456" name="Google Shape;456;p31"/>
          <p:cNvSpPr txBox="1"/>
          <p:nvPr/>
        </p:nvSpPr>
        <p:spPr>
          <a:xfrm>
            <a:off x="6724650" y="4821435"/>
            <a:ext cx="4505325" cy="30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799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Year 1 Investment: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$97,000</a:t>
            </a:r>
            <a:endParaRPr/>
          </a:p>
        </p:txBody>
      </p:sp>
      <p:sp>
        <p:nvSpPr>
          <p:cNvPr id="457" name="Google Shape;457;p31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Final Recommendation &amp; Justification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Google Shape;462;p32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32"/>
          <p:cNvSpPr txBox="1"/>
          <p:nvPr/>
        </p:nvSpPr>
        <p:spPr>
          <a:xfrm>
            <a:off x="295275" y="2377380"/>
            <a:ext cx="1160145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Thank You</a:t>
            </a:r>
            <a:endParaRPr/>
          </a:p>
        </p:txBody>
      </p:sp>
      <p:sp>
        <p:nvSpPr>
          <p:cNvPr id="464" name="Google Shape;464;p32"/>
          <p:cNvSpPr txBox="1"/>
          <p:nvPr/>
        </p:nvSpPr>
        <p:spPr>
          <a:xfrm>
            <a:off x="571500" y="3787080"/>
            <a:ext cx="11049000" cy="426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0" u="none" strike="noStrike" cap="none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Questions &amp; Discussion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33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215075"/>
            <a:ext cx="12192000" cy="6858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70" name="Google Shape;470;p33"/>
          <p:cNvGraphicFramePr/>
          <p:nvPr>
            <p:extLst>
              <p:ext uri="{D42A27DB-BD31-4B8C-83A1-F6EECF244321}">
                <p14:modId xmlns:p14="http://schemas.microsoft.com/office/powerpoint/2010/main" val="3088147492"/>
              </p:ext>
            </p:extLst>
          </p:nvPr>
        </p:nvGraphicFramePr>
        <p:xfrm>
          <a:off x="571500" y="788804"/>
          <a:ext cx="11049000" cy="1664775"/>
        </p:xfrm>
        <a:graphic>
          <a:graphicData uri="http://schemas.openxmlformats.org/drawingml/2006/table">
            <a:tbl>
              <a:tblPr firstRow="1" bandRow="1">
                <a:noFill/>
                <a:tableStyleId>{601F0EA8-615E-4090-BE67-BC4838C8F7E2}</a:tableStyleId>
              </a:tblPr>
              <a:tblGrid>
                <a:gridCol w="4048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1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80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49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Model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AUC Score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Selected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9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XGBoost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0.89 (0.887)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34D399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11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9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Random Forest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E5E7EB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0.84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 dirty="0">
                          <a:solidFill>
                            <a:srgbClr val="F8717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 dirty="0"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71" name="Google Shape;471;p33"/>
          <p:cNvSpPr/>
          <p:nvPr/>
        </p:nvSpPr>
        <p:spPr>
          <a:xfrm>
            <a:off x="571500" y="1616422"/>
            <a:ext cx="404842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33"/>
          <p:cNvSpPr/>
          <p:nvPr/>
        </p:nvSpPr>
        <p:spPr>
          <a:xfrm>
            <a:off x="4619922" y="1616422"/>
            <a:ext cx="371981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33"/>
          <p:cNvSpPr/>
          <p:nvPr/>
        </p:nvSpPr>
        <p:spPr>
          <a:xfrm>
            <a:off x="8339732" y="1616422"/>
            <a:ext cx="3280767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4" name="Google Shape;474;p33"/>
          <p:cNvSpPr/>
          <p:nvPr/>
        </p:nvSpPr>
        <p:spPr>
          <a:xfrm>
            <a:off x="571500" y="2174527"/>
            <a:ext cx="4048422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33"/>
          <p:cNvSpPr/>
          <p:nvPr/>
        </p:nvSpPr>
        <p:spPr>
          <a:xfrm>
            <a:off x="4619922" y="2174527"/>
            <a:ext cx="3719810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33"/>
          <p:cNvSpPr/>
          <p:nvPr/>
        </p:nvSpPr>
        <p:spPr>
          <a:xfrm>
            <a:off x="8339732" y="2174527"/>
            <a:ext cx="3280767" cy="9525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33"/>
          <p:cNvSpPr txBox="1"/>
          <p:nvPr/>
        </p:nvSpPr>
        <p:spPr>
          <a:xfrm>
            <a:off x="571500" y="120104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Appendix A: Model Performance</a:t>
            </a:r>
            <a:endParaRPr/>
          </a:p>
        </p:txBody>
      </p:sp>
      <p:pic>
        <p:nvPicPr>
          <p:cNvPr id="478" name="Google Shape;47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8200" y="2550779"/>
            <a:ext cx="8639326" cy="4197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34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34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Appendix B: Full Feature Importance (XGBoost)</a:t>
            </a:r>
            <a:endParaRPr/>
          </a:p>
        </p:txBody>
      </p:sp>
      <p:pic>
        <p:nvPicPr>
          <p:cNvPr id="485" name="Google Shape;48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3550" y="1143000"/>
            <a:ext cx="8731526" cy="479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0" name="Google Shape;490;p35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35"/>
          <p:cNvSpPr/>
          <p:nvPr/>
        </p:nvSpPr>
        <p:spPr>
          <a:xfrm>
            <a:off x="571500" y="3900487"/>
            <a:ext cx="11049000" cy="9525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92" name="Google Shape;492;p35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3175694"/>
            <a:ext cx="857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35"/>
          <p:cNvSpPr txBox="1"/>
          <p:nvPr/>
        </p:nvSpPr>
        <p:spPr>
          <a:xfrm>
            <a:off x="1666875" y="3070026"/>
            <a:ext cx="9953625" cy="396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75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https://img.freepik.com/premium-photo/abstract-financial-chart-with-dynamic-lines-geometric-shapes-dark-blue-background-concept-data-analysis-3d-rendering_670147-105905.jpg</a:t>
            </a:r>
            <a:endParaRPr/>
          </a:p>
        </p:txBody>
      </p:sp>
      <p:sp>
        <p:nvSpPr>
          <p:cNvPr id="494" name="Google Shape;494;p35"/>
          <p:cNvSpPr txBox="1"/>
          <p:nvPr/>
        </p:nvSpPr>
        <p:spPr>
          <a:xfrm>
            <a:off x="1666875" y="3513832"/>
            <a:ext cx="9953625" cy="2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-US" sz="1200" b="0" i="0" u="none" strike="noStrike" cap="none">
                <a:solidFill>
                  <a:srgbClr val="4F46E5"/>
                </a:solidFill>
                <a:latin typeface="Lato"/>
                <a:ea typeface="Lato"/>
                <a:cs typeface="Lato"/>
                <a:sym typeface="Lato"/>
              </a:rPr>
              <a:t>www.freepik.com</a:t>
            </a:r>
            <a:endParaRPr/>
          </a:p>
        </p:txBody>
      </p:sp>
      <p:pic>
        <p:nvPicPr>
          <p:cNvPr id="495" name="Google Shape;495;p35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71500" y="4158555"/>
            <a:ext cx="857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35"/>
          <p:cNvSpPr txBox="1"/>
          <p:nvPr/>
        </p:nvSpPr>
        <p:spPr>
          <a:xfrm>
            <a:off x="1666875" y="4052887"/>
            <a:ext cx="9953625" cy="396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75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https://media.istockphoto.com/id/1355901933/vector/concentric-circles-abstract-background.jpg?s=612x612&amp;w=0&amp;k=20&amp;c=wgTl1zCpneLx0Jll5W98SDIfNodesMsV20ke_o8CR2w=</a:t>
            </a:r>
            <a:endParaRPr/>
          </a:p>
        </p:txBody>
      </p:sp>
      <p:sp>
        <p:nvSpPr>
          <p:cNvPr id="497" name="Google Shape;497;p35"/>
          <p:cNvSpPr txBox="1"/>
          <p:nvPr/>
        </p:nvSpPr>
        <p:spPr>
          <a:xfrm>
            <a:off x="1666875" y="4496692"/>
            <a:ext cx="9953625" cy="2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-US" sz="1200" b="0" i="0" u="none" strike="noStrike" cap="none">
                <a:solidFill>
                  <a:srgbClr val="4F46E5"/>
                </a:solidFill>
                <a:latin typeface="Lato"/>
                <a:ea typeface="Lato"/>
                <a:cs typeface="Lato"/>
                <a:sym typeface="Lato"/>
              </a:rPr>
              <a:t>www.istockphoto.com</a:t>
            </a:r>
            <a:endParaRPr/>
          </a:p>
        </p:txBody>
      </p:sp>
      <p:sp>
        <p:nvSpPr>
          <p:cNvPr id="498" name="Google Shape;498;p35"/>
          <p:cNvSpPr txBox="1"/>
          <p:nvPr/>
        </p:nvSpPr>
        <p:spPr>
          <a:xfrm>
            <a:off x="571500" y="571500"/>
            <a:ext cx="11601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 Sources</a:t>
            </a:r>
            <a:endParaRPr/>
          </a:p>
        </p:txBody>
      </p:sp>
      <p:sp>
        <p:nvSpPr>
          <p:cNvPr id="499" name="Google Shape;499;p35"/>
          <p:cNvSpPr txBox="1"/>
          <p:nvPr/>
        </p:nvSpPr>
        <p:spPr>
          <a:xfrm>
            <a:off x="1846625" y="5091275"/>
            <a:ext cx="8212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 u="sng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https://experienceleague.adobe.com/en/docs/blueprints-learn/architecture/customer-journeys/campaign-v8/campaign-v8-overview</a:t>
            </a:r>
            <a:endParaRPr sz="95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5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500" name="Google Shape;500;p35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8825" y="5141405"/>
            <a:ext cx="857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5" descr="image.png"/>
          <p:cNvPicPr preferRelativeResize="0"/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intStrokes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571500" y="2657475"/>
            <a:ext cx="3555950" cy="249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5" descr="image.png"/>
          <p:cNvPicPr preferRelativeResize="0"/>
          <p:nvPr/>
        </p:nvPicPr>
        <p:blipFill rotWithShape="1"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aintStrokes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317950" y="2657475"/>
            <a:ext cx="3555950" cy="249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5" descr="image.png"/>
          <p:cNvPicPr preferRelativeResize="0"/>
          <p:nvPr/>
        </p:nvPicPr>
        <p:blipFill rotWithShape="1">
          <a:blip r:embed="rId8">
            <a:alphaModFix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aintStrokes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8064400" y="2657475"/>
            <a:ext cx="3556099" cy="24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5"/>
          <p:cNvSpPr txBox="1"/>
          <p:nvPr/>
        </p:nvSpPr>
        <p:spPr>
          <a:xfrm>
            <a:off x="1659314" y="3590925"/>
            <a:ext cx="1380172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Demographics</a:t>
            </a:r>
            <a:endParaRPr/>
          </a:p>
        </p:txBody>
      </p:sp>
      <p:sp>
        <p:nvSpPr>
          <p:cNvPr id="123" name="Google Shape;123;p15"/>
          <p:cNvSpPr txBox="1"/>
          <p:nvPr/>
        </p:nvSpPr>
        <p:spPr>
          <a:xfrm>
            <a:off x="771525" y="4124325"/>
            <a:ext cx="3156000" cy="72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A diverse mix of couples, singles, and other household types. Ages span from 18 to over 65, indicating a broad market appeal.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24" name="Google Shape;124;p15"/>
          <p:cNvSpPr txBox="1"/>
          <p:nvPr/>
        </p:nvSpPr>
        <p:spPr>
          <a:xfrm>
            <a:off x="5615791" y="3590925"/>
            <a:ext cx="960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Financials</a:t>
            </a:r>
            <a:endParaRPr/>
          </a:p>
        </p:txBody>
      </p:sp>
      <p:sp>
        <p:nvSpPr>
          <p:cNvPr id="125" name="Google Shape;125;p15"/>
          <p:cNvSpPr txBox="1"/>
          <p:nvPr/>
        </p:nvSpPr>
        <p:spPr>
          <a:xfrm>
            <a:off x="4517975" y="4124325"/>
            <a:ext cx="3155900" cy="72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Income segments range from low to high, with varied education levels. Spending power is not uniform across our customer base</a:t>
            </a:r>
            <a:r>
              <a:rPr lang="en-US" sz="1050" b="0" i="0" u="none" strike="noStrike" cap="none" dirty="0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dirty="0"/>
          </a:p>
        </p:txBody>
      </p:sp>
      <p:sp>
        <p:nvSpPr>
          <p:cNvPr id="126" name="Google Shape;126;p15"/>
          <p:cNvSpPr txBox="1"/>
          <p:nvPr/>
        </p:nvSpPr>
        <p:spPr>
          <a:xfrm>
            <a:off x="9432399" y="3590925"/>
            <a:ext cx="820102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Behavior</a:t>
            </a:r>
            <a:endParaRPr/>
          </a:p>
        </p:txBody>
      </p:sp>
      <p:sp>
        <p:nvSpPr>
          <p:cNvPr id="127" name="Google Shape;127;p15"/>
          <p:cNvSpPr txBox="1"/>
          <p:nvPr/>
        </p:nvSpPr>
        <p:spPr>
          <a:xfrm>
            <a:off x="8264425" y="4124325"/>
            <a:ext cx="3156049" cy="72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Purchasing habits are store-dominant, but web and catalog channels show distinct behaviors. Campaign acceptance varies widely</a:t>
            </a:r>
            <a:r>
              <a:rPr lang="en-US" sz="1050" b="0" i="0" u="none" strike="noStrike" cap="none" dirty="0">
                <a:solidFill>
                  <a:srgbClr val="9CA3A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dirty="0"/>
          </a:p>
        </p:txBody>
      </p:sp>
      <p:pic>
        <p:nvPicPr>
          <p:cNvPr id="128" name="Google Shape;128;p15" descr="image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111275" y="2971800"/>
            <a:ext cx="47625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5" descr="image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5976788" y="2971800"/>
            <a:ext cx="23812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5" descr="image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9628137" y="2971800"/>
            <a:ext cx="42862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5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Our Customer Landscape at a Glance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6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6"/>
          <p:cNvSpPr txBox="1"/>
          <p:nvPr/>
        </p:nvSpPr>
        <p:spPr>
          <a:xfrm>
            <a:off x="571500" y="1760190"/>
            <a:ext cx="5550693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High-Income = High-Value</a:t>
            </a:r>
            <a:endParaRPr/>
          </a:p>
        </p:txBody>
      </p:sp>
      <p:sp>
        <p:nvSpPr>
          <p:cNvPr id="138" name="Google Shape;138;p16"/>
          <p:cNvSpPr txBox="1"/>
          <p:nvPr/>
        </p:nvSpPr>
        <p:spPr>
          <a:xfrm>
            <a:off x="571500" y="2331690"/>
            <a:ext cx="5286375" cy="82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Customers with incomes over </a:t>
            </a: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$75,000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are our most valuable and responsive segment. They are the clear primary target for high-value campaigns.</a:t>
            </a:r>
            <a:endParaRPr/>
          </a:p>
        </p:txBody>
      </p:sp>
      <p:sp>
        <p:nvSpPr>
          <p:cNvPr id="139" name="Google Shape;139;p16"/>
          <p:cNvSpPr txBox="1"/>
          <p:nvPr/>
        </p:nvSpPr>
        <p:spPr>
          <a:xfrm>
            <a:off x="857250" y="3326010"/>
            <a:ext cx="500062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2-3x Higher Response Rate: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The 75k-100k segment has a 33.6% response rate, compared to 11.8% for mid-tier earners.</a:t>
            </a:r>
            <a:endParaRPr/>
          </a:p>
        </p:txBody>
      </p:sp>
      <p:sp>
        <p:nvSpPr>
          <p:cNvPr id="140" name="Google Shape;140;p16"/>
          <p:cNvSpPr txBox="1"/>
          <p:nvPr/>
        </p:nvSpPr>
        <p:spPr>
          <a:xfrm>
            <a:off x="857250" y="4326135"/>
            <a:ext cx="50006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Highest Average Spend: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This group also boasts the highest average spend at </a:t>
            </a: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$1,448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/>
          </a:p>
        </p:txBody>
      </p:sp>
      <p:sp>
        <p:nvSpPr>
          <p:cNvPr id="141" name="Google Shape;141;p16"/>
          <p:cNvSpPr txBox="1"/>
          <p:nvPr/>
        </p:nvSpPr>
        <p:spPr>
          <a:xfrm>
            <a:off x="857250" y="5040510"/>
            <a:ext cx="500062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Untapped Potential: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The 100k+ segment shows a 40% response rate, indicating a highly engaged (though small) group.</a:t>
            </a:r>
            <a:endParaRPr/>
          </a:p>
        </p:txBody>
      </p:sp>
      <p:sp>
        <p:nvSpPr>
          <p:cNvPr id="142" name="Google Shape;142;p16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Insight 1: Income Drives Engagement</a:t>
            </a:r>
            <a:endParaRPr/>
          </a:p>
        </p:txBody>
      </p:sp>
      <p:pic>
        <p:nvPicPr>
          <p:cNvPr id="143" name="Google Shape;143;p16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337363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6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4373760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6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508813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3875" y="1249550"/>
            <a:ext cx="6209076" cy="501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7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7"/>
          <p:cNvSpPr txBox="1"/>
          <p:nvPr/>
        </p:nvSpPr>
        <p:spPr>
          <a:xfrm>
            <a:off x="6334125" y="1897409"/>
            <a:ext cx="5550693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Store is Core, Catalog is Gold</a:t>
            </a:r>
            <a:endParaRPr/>
          </a:p>
        </p:txBody>
      </p:sp>
      <p:sp>
        <p:nvSpPr>
          <p:cNvPr id="153" name="Google Shape;153;p17"/>
          <p:cNvSpPr txBox="1"/>
          <p:nvPr/>
        </p:nvSpPr>
        <p:spPr>
          <a:xfrm>
            <a:off x="6334125" y="2468909"/>
            <a:ext cx="5286375" cy="548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While most customers shop in-store, our catalog shoppers are a hidden gem of profitability and engagement.</a:t>
            </a:r>
            <a:endParaRPr/>
          </a:p>
        </p:txBody>
      </p:sp>
      <p:sp>
        <p:nvSpPr>
          <p:cNvPr id="154" name="Google Shape;154;p17"/>
          <p:cNvSpPr txBox="1"/>
          <p:nvPr/>
        </p:nvSpPr>
        <p:spPr>
          <a:xfrm>
            <a:off x="6619875" y="3188940"/>
            <a:ext cx="500062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 dirty="0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Store (66.5%):</a:t>
            </a:r>
            <a:r>
              <a:rPr lang="en-US" sz="1500" b="0" i="0" u="none" strike="noStrike" cap="none" dirty="0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The vast majority of customers. They have the lowest response rate (9.9%) and moderate spend ($551). This is an efficiency challenge.</a:t>
            </a:r>
            <a:endParaRPr dirty="0"/>
          </a:p>
        </p:txBody>
      </p:sp>
      <p:sp>
        <p:nvSpPr>
          <p:cNvPr id="155" name="Google Shape;155;p17"/>
          <p:cNvSpPr txBox="1"/>
          <p:nvPr/>
        </p:nvSpPr>
        <p:spPr>
          <a:xfrm>
            <a:off x="6619875" y="4189065"/>
            <a:ext cx="500062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Catalog (7.3%):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Our smallest segment, but our most valuable. They have the highest response rate (36.9%) and highest average spend (</a:t>
            </a: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$1,289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).</a:t>
            </a:r>
            <a:endParaRPr/>
          </a:p>
        </p:txBody>
      </p:sp>
      <p:sp>
        <p:nvSpPr>
          <p:cNvPr id="156" name="Google Shape;156;p17"/>
          <p:cNvSpPr txBox="1"/>
          <p:nvPr/>
        </p:nvSpPr>
        <p:spPr>
          <a:xfrm>
            <a:off x="6619875" y="5189190"/>
            <a:ext cx="50006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Web (26.2%):</a:t>
            </a:r>
            <a:r>
              <a:rPr lang="en-US" sz="150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A strong, growing segment with a solid 21.5% response rate. A key area for digital nurture.</a:t>
            </a:r>
            <a:endParaRPr/>
          </a:p>
        </p:txBody>
      </p:sp>
      <p:sp>
        <p:nvSpPr>
          <p:cNvPr id="157" name="Google Shape;157;p17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Insight 2: Channel Defines Behavior</a:t>
            </a:r>
            <a:endParaRPr/>
          </a:p>
        </p:txBody>
      </p:sp>
      <p:pic>
        <p:nvPicPr>
          <p:cNvPr id="158" name="Google Shape;158;p17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34125" y="323656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7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34125" y="4236690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7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34125" y="523681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125" y="1788775"/>
            <a:ext cx="5756475" cy="431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8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8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Insight 3: Product &amp; Household Spending</a:t>
            </a:r>
            <a:endParaRPr/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6950" y="1404175"/>
            <a:ext cx="5675049" cy="45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281275"/>
            <a:ext cx="6225050" cy="46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9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2490787"/>
            <a:ext cx="5286375" cy="2554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34125" y="2490787"/>
            <a:ext cx="5286375" cy="2828776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9"/>
          <p:cNvSpPr txBox="1"/>
          <p:nvPr/>
        </p:nvSpPr>
        <p:spPr>
          <a:xfrm>
            <a:off x="962025" y="2881312"/>
            <a:ext cx="4730591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Wines and Meat Dominate</a:t>
            </a:r>
            <a:endParaRPr/>
          </a:p>
        </p:txBody>
      </p:sp>
      <p:sp>
        <p:nvSpPr>
          <p:cNvPr id="178" name="Google Shape;178;p19"/>
          <p:cNvSpPr txBox="1"/>
          <p:nvPr/>
        </p:nvSpPr>
        <p:spPr>
          <a:xfrm>
            <a:off x="962025" y="3386137"/>
            <a:ext cx="4505325" cy="109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Across all age groups and channels, Wines and Meat are the two highest-spend categories. They are the core drivers of our revenue and should be the focus of in-store promotions and campaign offers.</a:t>
            </a:r>
            <a:endParaRPr/>
          </a:p>
        </p:txBody>
      </p:sp>
      <p:sp>
        <p:nvSpPr>
          <p:cNvPr id="179" name="Google Shape;179;p19"/>
          <p:cNvSpPr txBox="1"/>
          <p:nvPr/>
        </p:nvSpPr>
        <p:spPr>
          <a:xfrm>
            <a:off x="6724650" y="2881312"/>
            <a:ext cx="4730591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The "Teen" Spending Gap</a:t>
            </a:r>
            <a:endParaRPr/>
          </a:p>
        </p:txBody>
      </p:sp>
      <p:sp>
        <p:nvSpPr>
          <p:cNvPr id="180" name="Google Shape;180;p19"/>
          <p:cNvSpPr txBox="1"/>
          <p:nvPr/>
        </p:nvSpPr>
        <p:spPr>
          <a:xfrm>
            <a:off x="6724650" y="3386137"/>
            <a:ext cx="4505325" cy="1371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Households </a:t>
            </a: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with teens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spend significantly less on Meat than households </a:t>
            </a: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without teens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(Avg. $105 vs. $230). This isn't a problem—it's a clear opportunity for targeted bundling. We should create separate offers (e.g., "Family Night Bundle" vs. "Gourmet Selections") for these distinct segments.</a:t>
            </a:r>
            <a:endParaRPr/>
          </a:p>
        </p:txBody>
      </p:sp>
      <p:sp>
        <p:nvSpPr>
          <p:cNvPr id="181" name="Google Shape;181;p19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Key Takeaways: Product &amp; Household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0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0"/>
          <p:cNvSpPr txBox="1"/>
          <p:nvPr/>
        </p:nvSpPr>
        <p:spPr>
          <a:xfrm>
            <a:off x="890349" y="2505075"/>
            <a:ext cx="10411301" cy="100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5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Building the Predictive Model</a:t>
            </a:r>
            <a:endParaRPr/>
          </a:p>
        </p:txBody>
      </p:sp>
      <p:sp>
        <p:nvSpPr>
          <p:cNvPr id="189" name="Google Shape;189;p20"/>
          <p:cNvSpPr txBox="1"/>
          <p:nvPr/>
        </p:nvSpPr>
        <p:spPr>
          <a:xfrm>
            <a:off x="3810000" y="3609975"/>
            <a:ext cx="457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 b="0" i="0" u="none" strike="noStrike" cap="none">
                <a:solidFill>
                  <a:srgbClr val="E5E7EB"/>
                </a:solidFill>
                <a:latin typeface="Lato"/>
                <a:ea typeface="Lato"/>
                <a:cs typeface="Lato"/>
                <a:sym typeface="Lato"/>
              </a:rPr>
              <a:t>From Data to Data-Driven Decisions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1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1"/>
          <p:cNvSpPr txBox="1"/>
          <p:nvPr/>
        </p:nvSpPr>
        <p:spPr>
          <a:xfrm>
            <a:off x="571500" y="3062287"/>
            <a:ext cx="5286375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250" b="1" i="0" u="none" strike="noStrike" cap="none">
                <a:solidFill>
                  <a:srgbClr val="60A5FA"/>
                </a:solidFill>
                <a:latin typeface="Poppins"/>
                <a:ea typeface="Poppins"/>
                <a:cs typeface="Poppins"/>
                <a:sym typeface="Poppins"/>
              </a:rPr>
              <a:t>89%</a:t>
            </a:r>
            <a:endParaRPr/>
          </a:p>
        </p:txBody>
      </p:sp>
      <p:sp>
        <p:nvSpPr>
          <p:cNvPr id="196" name="Google Shape;196;p21"/>
          <p:cNvSpPr txBox="1"/>
          <p:nvPr/>
        </p:nvSpPr>
        <p:spPr>
          <a:xfrm>
            <a:off x="571500" y="4491037"/>
            <a:ext cx="5286375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 Model Accuracy (AUC)</a:t>
            </a:r>
            <a:endParaRPr/>
          </a:p>
        </p:txBody>
      </p:sp>
      <p:sp>
        <p:nvSpPr>
          <p:cNvPr id="197" name="Google Shape;197;p21"/>
          <p:cNvSpPr txBox="1"/>
          <p:nvPr/>
        </p:nvSpPr>
        <p:spPr>
          <a:xfrm>
            <a:off x="6334125" y="2251769"/>
            <a:ext cx="5550693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93C5FD"/>
                </a:solidFill>
                <a:latin typeface="Poppins"/>
                <a:ea typeface="Poppins"/>
                <a:cs typeface="Poppins"/>
                <a:sym typeface="Poppins"/>
              </a:rPr>
              <a:t>Why XGBoost?</a:t>
            </a:r>
            <a:endParaRPr/>
          </a:p>
        </p:txBody>
      </p:sp>
      <p:sp>
        <p:nvSpPr>
          <p:cNvPr id="198" name="Google Shape;198;p21"/>
          <p:cNvSpPr txBox="1"/>
          <p:nvPr/>
        </p:nvSpPr>
        <p:spPr>
          <a:xfrm>
            <a:off x="6334125" y="2823269"/>
            <a:ext cx="5286375" cy="109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We tested multiple models and selected </a:t>
            </a: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XGBoost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for its superior performance. An 89% AUC score means our model is highly effective at distinguishing between a customer who will accept an offer and one who will not.</a:t>
            </a:r>
            <a:endParaRPr/>
          </a:p>
        </p:txBody>
      </p:sp>
      <p:sp>
        <p:nvSpPr>
          <p:cNvPr id="199" name="Google Shape;199;p21"/>
          <p:cNvSpPr txBox="1"/>
          <p:nvPr/>
        </p:nvSpPr>
        <p:spPr>
          <a:xfrm>
            <a:off x="6858000" y="4091880"/>
            <a:ext cx="47625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Observations: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1,792</a:t>
            </a:r>
            <a:endParaRPr/>
          </a:p>
        </p:txBody>
      </p:sp>
      <p:sp>
        <p:nvSpPr>
          <p:cNvPr id="200" name="Google Shape;200;p21"/>
          <p:cNvSpPr txBox="1"/>
          <p:nvPr/>
        </p:nvSpPr>
        <p:spPr>
          <a:xfrm>
            <a:off x="6858000" y="4444305"/>
            <a:ext cx="47625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Base Predictors: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26</a:t>
            </a:r>
            <a:endParaRPr/>
          </a:p>
        </p:txBody>
      </p:sp>
      <p:sp>
        <p:nvSpPr>
          <p:cNvPr id="201" name="Google Shape;201;p21"/>
          <p:cNvSpPr txBox="1"/>
          <p:nvPr/>
        </p:nvSpPr>
        <p:spPr>
          <a:xfrm>
            <a:off x="6858000" y="4796730"/>
            <a:ext cx="47625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Engineered Features: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11</a:t>
            </a:r>
            <a:endParaRPr/>
          </a:p>
        </p:txBody>
      </p:sp>
      <p:sp>
        <p:nvSpPr>
          <p:cNvPr id="202" name="Google Shape;202;p21"/>
          <p:cNvSpPr txBox="1"/>
          <p:nvPr/>
        </p:nvSpPr>
        <p:spPr>
          <a:xfrm>
            <a:off x="6858000" y="5149155"/>
            <a:ext cx="47625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Training / Testing Split:</a:t>
            </a:r>
            <a:r>
              <a:rPr lang="en-US" sz="1350" b="0" i="0" u="none" strike="noStrike" cap="none">
                <a:solidFill>
                  <a:srgbClr val="D1D5DB"/>
                </a:solidFill>
                <a:latin typeface="Lato"/>
                <a:ea typeface="Lato"/>
                <a:cs typeface="Lato"/>
                <a:sym typeface="Lato"/>
              </a:rPr>
              <a:t> 80% / 20%</a:t>
            </a:r>
            <a:endParaRPr/>
          </a:p>
        </p:txBody>
      </p:sp>
      <p:sp>
        <p:nvSpPr>
          <p:cNvPr id="203" name="Google Shape;203;p21"/>
          <p:cNvSpPr txBox="1"/>
          <p:nvPr/>
        </p:nvSpPr>
        <p:spPr>
          <a:xfrm>
            <a:off x="571500" y="571500"/>
            <a:ext cx="1160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9FAFB"/>
                </a:solidFill>
                <a:latin typeface="Poppins"/>
                <a:ea typeface="Poppins"/>
                <a:cs typeface="Poppins"/>
                <a:sym typeface="Poppins"/>
              </a:rPr>
              <a:t>The Model: Our Approach</a:t>
            </a:r>
            <a:endParaRPr/>
          </a:p>
        </p:txBody>
      </p:sp>
      <p:pic>
        <p:nvPicPr>
          <p:cNvPr id="204" name="Google Shape;204;p21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72250" y="413950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1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72250" y="4491930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1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72250" y="4844355"/>
            <a:ext cx="152400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1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72250" y="5196780"/>
            <a:ext cx="152400" cy="18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1473</Words>
  <Application>Microsoft Office PowerPoint</Application>
  <PresentationFormat>Widescreen</PresentationFormat>
  <Paragraphs>268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Calibri</vt:lpstr>
      <vt:lpstr>Poppins</vt:lpstr>
      <vt:lpstr>Lato Light</vt:lpstr>
      <vt:lpstr>Times New Roman</vt:lpstr>
      <vt:lpstr>Arial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Kudakwashe Nyamukondiwa</dc:creator>
  <cp:lastModifiedBy>Kudakwashe Nyamukondiwa</cp:lastModifiedBy>
  <cp:revision>2</cp:revision>
  <dcterms:modified xsi:type="dcterms:W3CDTF">2025-11-18T09:26:08Z</dcterms:modified>
</cp:coreProperties>
</file>